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7"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F3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57" d="100"/>
          <a:sy n="57" d="100"/>
        </p:scale>
        <p:origin x="4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6/15/2014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6/15/2014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6/15/2014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6/15/2014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6/15/2014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71749"/>
            <a:ext cx="9448800" cy="1056751"/>
          </a:xfrm>
        </p:spPr>
        <p:txBody>
          <a:bodyPr>
            <a:normAutofit/>
          </a:bodyPr>
          <a:lstStyle/>
          <a:p>
            <a:pPr algn="ctr"/>
            <a:r>
              <a:rPr lang="en-US" sz="5400" dirty="0" smtClean="0">
                <a:solidFill>
                  <a:schemeClr val="accent6">
                    <a:lumMod val="40000"/>
                    <a:lumOff val="60000"/>
                  </a:schemeClr>
                </a:solidFill>
              </a:rPr>
              <a:t>Puma Aero</a:t>
            </a:r>
            <a:r>
              <a:rPr lang="en-US" sz="5400" dirty="0" smtClean="0">
                <a:solidFill>
                  <a:schemeClr val="accent6">
                    <a:lumMod val="20000"/>
                    <a:lumOff val="80000"/>
                  </a:schemeClr>
                </a:solidFill>
              </a:rPr>
              <a:t> </a:t>
            </a:r>
            <a:r>
              <a:rPr lang="en-US" sz="5400" dirty="0" smtClean="0">
                <a:solidFill>
                  <a:schemeClr val="accent6">
                    <a:lumMod val="40000"/>
                    <a:lumOff val="60000"/>
                  </a:schemeClr>
                </a:solidFill>
              </a:rPr>
              <a:t>Marine </a:t>
            </a:r>
            <a:endParaRPr lang="en-US" sz="5400" dirty="0">
              <a:solidFill>
                <a:schemeClr val="accent6">
                  <a:lumMod val="40000"/>
                  <a:lumOff val="60000"/>
                </a:schemeClr>
              </a:solidFill>
            </a:endParaRPr>
          </a:p>
        </p:txBody>
      </p:sp>
      <p:sp>
        <p:nvSpPr>
          <p:cNvPr id="4" name="Subtitle 3"/>
          <p:cNvSpPr>
            <a:spLocks noGrp="1"/>
          </p:cNvSpPr>
          <p:nvPr>
            <p:ph type="subTitle" idx="1"/>
          </p:nvPr>
        </p:nvSpPr>
        <p:spPr/>
        <p:txBody>
          <a:bodyPr/>
          <a:lstStyle/>
          <a:p>
            <a:pPr algn="ctr"/>
            <a:r>
              <a:rPr lang="en-US" dirty="0" smtClean="0"/>
              <a:t>Heavy Lift and Long Duration Co-axial Unmanned Aerial Vehicles</a:t>
            </a:r>
            <a:endParaRPr lang="en-US" dirty="0"/>
          </a:p>
        </p:txBody>
      </p:sp>
    </p:spTree>
    <p:extLst>
      <p:ext uri="{BB962C8B-B14F-4D97-AF65-F5344CB8AC3E}">
        <p14:creationId xmlns:p14="http://schemas.microsoft.com/office/powerpoint/2010/main" val="2746807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40000"/>
                    <a:lumOff val="60000"/>
                  </a:schemeClr>
                </a:solidFill>
              </a:rPr>
              <a:t>“The boss”</a:t>
            </a:r>
            <a:endParaRPr lang="en-US" dirty="0">
              <a:solidFill>
                <a:schemeClr val="accent6">
                  <a:lumMod val="40000"/>
                  <a:lumOff val="60000"/>
                </a:schemeClr>
              </a:solidFill>
            </a:endParaRPr>
          </a:p>
        </p:txBody>
      </p:sp>
      <p:sp>
        <p:nvSpPr>
          <p:cNvPr id="4" name="Text Placeholder 3"/>
          <p:cNvSpPr>
            <a:spLocks noGrp="1"/>
          </p:cNvSpPr>
          <p:nvPr>
            <p:ph type="body" sz="half" idx="2"/>
          </p:nvPr>
        </p:nvSpPr>
        <p:spPr/>
        <p:txBody>
          <a:bodyPr/>
          <a:lstStyle/>
          <a:p>
            <a:pPr lvl="0" algn="ctr" defTabSz="457200">
              <a:lnSpc>
                <a:spcPct val="100000"/>
              </a:lnSpc>
              <a:spcBef>
                <a:spcPts val="0"/>
              </a:spcBef>
            </a:pPr>
            <a:r>
              <a:rPr lang="en-US" sz="2400" dirty="0" smtClean="0">
                <a:solidFill>
                  <a:srgbClr val="00B0F0"/>
                </a:solidFill>
              </a:rPr>
              <a:t> </a:t>
            </a:r>
            <a:r>
              <a:rPr lang="en-US" sz="2400" dirty="0"/>
              <a:t>HEAVY LIFT DRONE COAXIAL HELICOPTER: (VTOL-UAV)</a:t>
            </a:r>
          </a:p>
          <a:p>
            <a:pPr lvl="0" defTabSz="457200">
              <a:lnSpc>
                <a:spcPct val="100000"/>
              </a:lnSpc>
              <a:spcBef>
                <a:spcPts val="0"/>
              </a:spcBef>
            </a:pPr>
            <a:endParaRPr lang="en-US" sz="2400" dirty="0">
              <a:solidFill>
                <a:srgbClr val="00B0F0"/>
              </a:solidFill>
            </a:endParaRPr>
          </a:p>
          <a:p>
            <a:endParaRPr lang="en-US" dirty="0"/>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172" b="217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1137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822960" y="1554480"/>
            <a:ext cx="10767060" cy="4001095"/>
          </a:xfrm>
          <a:prstGeom prst="rect">
            <a:avLst/>
          </a:prstGeom>
        </p:spPr>
        <p:txBody>
          <a:bodyPr wrap="square">
            <a:spAutoFit/>
          </a:bodyPr>
          <a:lstStyle/>
          <a:p>
            <a:pPr algn="ctr"/>
            <a:r>
              <a:rPr lang="en-US" sz="3600" cap="small" dirty="0">
                <a:solidFill>
                  <a:schemeClr val="accent6">
                    <a:lumMod val="40000"/>
                    <a:lumOff val="60000"/>
                  </a:schemeClr>
                </a:solidFill>
              </a:rPr>
              <a:t>BOSS VTOL-UAV Objectives</a:t>
            </a:r>
            <a:r>
              <a:rPr lang="en-US" sz="3600" b="1" cap="small" dirty="0" smtClean="0">
                <a:solidFill>
                  <a:schemeClr val="accent6">
                    <a:lumMod val="40000"/>
                    <a:lumOff val="60000"/>
                  </a:schemeClr>
                </a:solidFill>
              </a:rPr>
              <a:t>:</a:t>
            </a:r>
          </a:p>
          <a:p>
            <a:pPr lvl="0"/>
            <a:endParaRPr lang="en-US" sz="2000" dirty="0" smtClean="0">
              <a:solidFill>
                <a:schemeClr val="accent6">
                  <a:lumMod val="40000"/>
                  <a:lumOff val="60000"/>
                </a:schemeClr>
              </a:solidFill>
            </a:endParaRPr>
          </a:p>
          <a:p>
            <a:pPr lvl="0"/>
            <a:r>
              <a:rPr lang="en-US" dirty="0" smtClean="0">
                <a:solidFill>
                  <a:schemeClr val="accent6">
                    <a:lumMod val="40000"/>
                    <a:lumOff val="60000"/>
                  </a:schemeClr>
                </a:solidFill>
              </a:rPr>
              <a:t>A rugged</a:t>
            </a:r>
            <a:r>
              <a:rPr lang="en-US" dirty="0">
                <a:solidFill>
                  <a:schemeClr val="accent6">
                    <a:lumMod val="40000"/>
                    <a:lumOff val="60000"/>
                  </a:schemeClr>
                </a:solidFill>
              </a:rPr>
              <a:t>, stable, quiet, and cost effective all weather heavy lift platform to handle a wide variance of payloads. </a:t>
            </a:r>
            <a:r>
              <a:rPr lang="en-US" dirty="0" smtClean="0">
                <a:solidFill>
                  <a:schemeClr val="accent6">
                    <a:lumMod val="40000"/>
                    <a:lumOff val="60000"/>
                  </a:schemeClr>
                </a:solidFill>
              </a:rPr>
              <a:t>The Puma </a:t>
            </a:r>
            <a:r>
              <a:rPr lang="en-US" dirty="0">
                <a:solidFill>
                  <a:schemeClr val="accent6">
                    <a:lumMod val="40000"/>
                    <a:lumOff val="60000"/>
                  </a:schemeClr>
                </a:solidFill>
              </a:rPr>
              <a:t>Aero Marine’s “BOSS” coaxial helicopter heavy lift drone (VTOL-UAV</a:t>
            </a:r>
            <a:r>
              <a:rPr lang="en-US" dirty="0" smtClean="0">
                <a:solidFill>
                  <a:schemeClr val="accent6">
                    <a:lumMod val="40000"/>
                    <a:lumOff val="60000"/>
                  </a:schemeClr>
                </a:solidFill>
              </a:rPr>
              <a:t>) is designed </a:t>
            </a:r>
            <a:r>
              <a:rPr lang="en-US" dirty="0">
                <a:solidFill>
                  <a:schemeClr val="accent6">
                    <a:lumMod val="40000"/>
                    <a:lumOff val="60000"/>
                  </a:schemeClr>
                </a:solidFill>
              </a:rPr>
              <a:t>for </a:t>
            </a:r>
            <a:r>
              <a:rPr lang="en-US" dirty="0" smtClean="0">
                <a:solidFill>
                  <a:schemeClr val="accent6">
                    <a:lumMod val="40000"/>
                    <a:lumOff val="60000"/>
                  </a:schemeClr>
                </a:solidFill>
              </a:rPr>
              <a:t> both the </a:t>
            </a:r>
            <a:r>
              <a:rPr lang="en-US" dirty="0">
                <a:solidFill>
                  <a:schemeClr val="accent6">
                    <a:lumMod val="40000"/>
                    <a:lumOff val="60000"/>
                  </a:schemeClr>
                </a:solidFill>
              </a:rPr>
              <a:t>public </a:t>
            </a:r>
            <a:r>
              <a:rPr lang="en-US" dirty="0" smtClean="0">
                <a:solidFill>
                  <a:schemeClr val="accent6">
                    <a:lumMod val="40000"/>
                    <a:lumOff val="60000"/>
                  </a:schemeClr>
                </a:solidFill>
              </a:rPr>
              <a:t>and private sectors. The “BOSS” can perform </a:t>
            </a:r>
            <a:r>
              <a:rPr lang="en-US" dirty="0">
                <a:solidFill>
                  <a:schemeClr val="accent6">
                    <a:lumMod val="40000"/>
                    <a:lumOff val="60000"/>
                  </a:schemeClr>
                </a:solidFill>
              </a:rPr>
              <a:t>the following missions and many more:</a:t>
            </a:r>
          </a:p>
          <a:p>
            <a:pPr marL="800100" lvl="1" indent="-342900">
              <a:buFont typeface="Courier New" panose="02070309020205020404" pitchFamily="49" charset="0"/>
              <a:buChar char="o"/>
            </a:pPr>
            <a:r>
              <a:rPr lang="en-US" dirty="0">
                <a:solidFill>
                  <a:schemeClr val="accent6">
                    <a:lumMod val="40000"/>
                    <a:lumOff val="60000"/>
                  </a:schemeClr>
                </a:solidFill>
              </a:rPr>
              <a:t>Heavy Exterior lifts (mobile sky crane loads to 1,206.3 kg./2,660 lbs./ 1.2 Metric </a:t>
            </a:r>
            <a:r>
              <a:rPr lang="en-US" dirty="0" smtClean="0">
                <a:solidFill>
                  <a:schemeClr val="accent6">
                    <a:lumMod val="40000"/>
                    <a:lumOff val="60000"/>
                  </a:schemeClr>
                </a:solidFill>
              </a:rPr>
              <a:t>Tons)</a:t>
            </a:r>
            <a:endParaRPr lang="en-US" dirty="0">
              <a:solidFill>
                <a:schemeClr val="accent6">
                  <a:lumMod val="40000"/>
                  <a:lumOff val="60000"/>
                </a:schemeClr>
              </a:solidFill>
            </a:endParaRPr>
          </a:p>
          <a:p>
            <a:pPr marL="800100" lvl="1" indent="-342900">
              <a:buFont typeface="Courier New" panose="02070309020205020404" pitchFamily="49" charset="0"/>
              <a:buChar char="o"/>
            </a:pPr>
            <a:r>
              <a:rPr lang="en-US" dirty="0">
                <a:solidFill>
                  <a:schemeClr val="accent6">
                    <a:lumMod val="40000"/>
                    <a:lumOff val="60000"/>
                  </a:schemeClr>
                </a:solidFill>
              </a:rPr>
              <a:t>Agricultural: aerial application using Variable Rate Technology</a:t>
            </a:r>
          </a:p>
          <a:p>
            <a:pPr marL="800100" lvl="1" indent="-342900">
              <a:buFont typeface="Courier New" panose="02070309020205020404" pitchFamily="49" charset="0"/>
              <a:buChar char="o"/>
            </a:pPr>
            <a:r>
              <a:rPr lang="en-US" dirty="0">
                <a:solidFill>
                  <a:schemeClr val="accent6">
                    <a:lumMod val="40000"/>
                    <a:lumOff val="60000"/>
                  </a:schemeClr>
                </a:solidFill>
              </a:rPr>
              <a:t>Surveillance: Sea Hawk SHN-X9 Radar for detecting oil spills and/or surface ice</a:t>
            </a:r>
          </a:p>
          <a:p>
            <a:pPr marL="800100" lvl="1" indent="-342900">
              <a:buFont typeface="Courier New" panose="02070309020205020404" pitchFamily="49" charset="0"/>
              <a:buChar char="o"/>
            </a:pPr>
            <a:r>
              <a:rPr lang="en-US" dirty="0">
                <a:solidFill>
                  <a:schemeClr val="accent6">
                    <a:lumMod val="40000"/>
                    <a:lumOff val="60000"/>
                  </a:schemeClr>
                </a:solidFill>
              </a:rPr>
              <a:t>Aerial firefighting: For rapid initial attack air tanker </a:t>
            </a:r>
            <a:r>
              <a:rPr lang="en-US" dirty="0" smtClean="0">
                <a:solidFill>
                  <a:schemeClr val="accent6">
                    <a:lumMod val="40000"/>
                    <a:lumOff val="60000"/>
                  </a:schemeClr>
                </a:solidFill>
              </a:rPr>
              <a:t>missions</a:t>
            </a:r>
          </a:p>
          <a:p>
            <a:pPr marL="800100" lvl="1" indent="-342900">
              <a:buFont typeface="Courier New" panose="02070309020205020404" pitchFamily="49" charset="0"/>
              <a:buChar char="o"/>
            </a:pPr>
            <a:r>
              <a:rPr lang="en-US" dirty="0">
                <a:solidFill>
                  <a:schemeClr val="accent6">
                    <a:lumMod val="40000"/>
                    <a:lumOff val="60000"/>
                  </a:schemeClr>
                </a:solidFill>
              </a:rPr>
              <a:t>Search and Rescue Missions</a:t>
            </a:r>
          </a:p>
          <a:p>
            <a:pPr marL="800100" lvl="1" indent="-342900">
              <a:buFont typeface="Courier New" panose="02070309020205020404" pitchFamily="49" charset="0"/>
              <a:buChar char="o"/>
            </a:pPr>
            <a:r>
              <a:rPr lang="en-US" dirty="0" smtClean="0">
                <a:solidFill>
                  <a:schemeClr val="accent6">
                    <a:lumMod val="40000"/>
                    <a:lumOff val="60000"/>
                  </a:schemeClr>
                </a:solidFill>
              </a:rPr>
              <a:t>Airborne </a:t>
            </a:r>
            <a:r>
              <a:rPr lang="en-US" dirty="0">
                <a:solidFill>
                  <a:schemeClr val="accent6">
                    <a:lumMod val="40000"/>
                    <a:lumOff val="60000"/>
                  </a:schemeClr>
                </a:solidFill>
              </a:rPr>
              <a:t>Laser Mine Detection System</a:t>
            </a:r>
          </a:p>
          <a:p>
            <a:pPr marL="800100" lvl="1" indent="-342900">
              <a:buFont typeface="Courier New" panose="02070309020205020404" pitchFamily="49" charset="0"/>
              <a:buChar char="o"/>
            </a:pPr>
            <a:r>
              <a:rPr lang="en-US" dirty="0" smtClean="0">
                <a:solidFill>
                  <a:schemeClr val="accent6">
                    <a:lumMod val="40000"/>
                    <a:lumOff val="60000"/>
                  </a:schemeClr>
                </a:solidFill>
              </a:rPr>
              <a:t>Seafood </a:t>
            </a:r>
            <a:r>
              <a:rPr lang="en-US" dirty="0">
                <a:solidFill>
                  <a:schemeClr val="accent6">
                    <a:lumMod val="40000"/>
                    <a:lumOff val="60000"/>
                  </a:schemeClr>
                </a:solidFill>
              </a:rPr>
              <a:t>harvesting platform for side scan sonar devices to detect sea life</a:t>
            </a:r>
          </a:p>
        </p:txBody>
      </p:sp>
    </p:spTree>
    <p:extLst>
      <p:ext uri="{BB962C8B-B14F-4D97-AF65-F5344CB8AC3E}">
        <p14:creationId xmlns:p14="http://schemas.microsoft.com/office/powerpoint/2010/main" val="42470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lumMod val="40000"/>
                    <a:lumOff val="60000"/>
                  </a:schemeClr>
                </a:solidFill>
              </a:rPr>
              <a:t>“The </a:t>
            </a:r>
            <a:r>
              <a:rPr lang="en-US" dirty="0" smtClean="0">
                <a:solidFill>
                  <a:schemeClr val="accent6">
                    <a:lumMod val="40000"/>
                    <a:lumOff val="60000"/>
                  </a:schemeClr>
                </a:solidFill>
              </a:rPr>
              <a:t>PUMA”</a:t>
            </a:r>
            <a:endParaRPr lang="en-US" dirty="0">
              <a:solidFill>
                <a:schemeClr val="accent6">
                  <a:lumMod val="40000"/>
                  <a:lumOff val="60000"/>
                </a:schemeClr>
              </a:solidFill>
            </a:endParaRPr>
          </a:p>
        </p:txBody>
      </p:sp>
      <p:sp>
        <p:nvSpPr>
          <p:cNvPr id="4" name="Text Placeholder 3"/>
          <p:cNvSpPr>
            <a:spLocks noGrp="1"/>
          </p:cNvSpPr>
          <p:nvPr>
            <p:ph type="body" sz="half" idx="2"/>
          </p:nvPr>
        </p:nvSpPr>
        <p:spPr/>
        <p:txBody>
          <a:bodyPr/>
          <a:lstStyle/>
          <a:p>
            <a:pPr lvl="0" algn="ctr"/>
            <a:r>
              <a:rPr lang="en-US" sz="2400" dirty="0" smtClean="0"/>
              <a:t>SURVEILANCE DRONE </a:t>
            </a:r>
            <a:r>
              <a:rPr lang="en-US" sz="2400" dirty="0"/>
              <a:t>COAXIAL HELICOPTER: (VTOL-UAV)</a:t>
            </a:r>
          </a:p>
          <a:p>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4419" b="4419"/>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8974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590" y="135723"/>
            <a:ext cx="10774680" cy="1293028"/>
          </a:xfrm>
        </p:spPr>
        <p:txBody>
          <a:bodyPr/>
          <a:lstStyle/>
          <a:p>
            <a:pPr algn="ctr"/>
            <a:r>
              <a:rPr lang="en-US" cap="small" dirty="0">
                <a:solidFill>
                  <a:schemeClr val="accent6">
                    <a:lumMod val="40000"/>
                    <a:lumOff val="60000"/>
                  </a:schemeClr>
                </a:solidFill>
                <a:latin typeface="+mn-lt"/>
              </a:rPr>
              <a:t>PUMA VTOL-UAV </a:t>
            </a:r>
            <a:r>
              <a:rPr lang="en-US" cap="small" dirty="0" smtClean="0">
                <a:solidFill>
                  <a:schemeClr val="accent6">
                    <a:lumMod val="40000"/>
                    <a:lumOff val="60000"/>
                  </a:schemeClr>
                </a:solidFill>
                <a:latin typeface="+mn-lt"/>
              </a:rPr>
              <a:t>OBJECTIVES:</a:t>
            </a:r>
            <a:endParaRPr lang="en-US" dirty="0">
              <a:solidFill>
                <a:schemeClr val="accent6">
                  <a:lumMod val="40000"/>
                  <a:lumOff val="60000"/>
                </a:schemeClr>
              </a:solidFill>
              <a:latin typeface="+mn-lt"/>
            </a:endParaRPr>
          </a:p>
        </p:txBody>
      </p:sp>
      <p:sp>
        <p:nvSpPr>
          <p:cNvPr id="3" name="Rectangle 2"/>
          <p:cNvSpPr/>
          <p:nvPr/>
        </p:nvSpPr>
        <p:spPr>
          <a:xfrm>
            <a:off x="773430" y="1204883"/>
            <a:ext cx="10858500" cy="3677930"/>
          </a:xfrm>
          <a:prstGeom prst="rect">
            <a:avLst/>
          </a:prstGeom>
        </p:spPr>
        <p:txBody>
          <a:bodyPr wrap="square">
            <a:spAutoFit/>
          </a:bodyPr>
          <a:lstStyle/>
          <a:p>
            <a:pPr marL="342900" marR="0" lvl="0" indent="-342900" algn="just">
              <a:spcBef>
                <a:spcPts val="0"/>
              </a:spcBef>
              <a:spcAft>
                <a:spcPts val="600"/>
              </a:spcAft>
              <a:buFont typeface="Courier New" panose="02070309020205020404" pitchFamily="49" charset="0"/>
              <a:buChar char="o"/>
              <a:tabLst>
                <a:tab pos="533400" algn="l"/>
              </a:tabLst>
            </a:pPr>
            <a:endParaRPr lang="en-US" sz="1200" dirty="0" smtClean="0">
              <a:solidFill>
                <a:schemeClr val="accent6">
                  <a:lumMod val="40000"/>
                  <a:lumOff val="60000"/>
                </a:schemeClr>
              </a:solidFill>
              <a:latin typeface="Century" panose="02040604050505020304" pitchFamily="18" charset="0"/>
              <a:ea typeface="Times New Roman" panose="02020603050405020304" pitchFamily="18" charset="0"/>
            </a:endParaRPr>
          </a:p>
          <a:p>
            <a:pPr lvl="0"/>
            <a:r>
              <a:rPr lang="en-US" dirty="0">
                <a:solidFill>
                  <a:schemeClr val="accent6">
                    <a:lumMod val="40000"/>
                    <a:lumOff val="60000"/>
                  </a:schemeClr>
                </a:solidFill>
              </a:rPr>
              <a:t>A rugged, stable, quiet, and cost effective all weather surveillance platform designed primarily for the public sector. to handle a wide variance of payloads:</a:t>
            </a:r>
          </a:p>
          <a:p>
            <a:pPr marL="742950" lvl="1" indent="-285750">
              <a:buFont typeface="Courier New" panose="02070309020205020404" pitchFamily="49" charset="0"/>
              <a:buChar char="o"/>
            </a:pPr>
            <a:r>
              <a:rPr lang="en-US" dirty="0">
                <a:solidFill>
                  <a:schemeClr val="accent6">
                    <a:lumMod val="40000"/>
                    <a:lumOff val="60000"/>
                  </a:schemeClr>
                </a:solidFill>
              </a:rPr>
              <a:t>A low cost VTOL-UAV platform with the capability of flying 68.1 kg. (150 lbs.) of surveillance equipment or other moderate weight sensors on eight (8) hour missions</a:t>
            </a:r>
          </a:p>
          <a:p>
            <a:pPr marL="742950" lvl="1" indent="-285750">
              <a:buFont typeface="Courier New" panose="02070309020205020404" pitchFamily="49" charset="0"/>
              <a:buChar char="o"/>
            </a:pPr>
            <a:r>
              <a:rPr lang="en-US" dirty="0">
                <a:solidFill>
                  <a:schemeClr val="accent6">
                    <a:lumMod val="40000"/>
                    <a:lumOff val="60000"/>
                  </a:schemeClr>
                </a:solidFill>
              </a:rPr>
              <a:t>An inexpensive, reliable, environmentally friendly COAXIAL VTOL-UAV designed primarily for the public </a:t>
            </a:r>
            <a:r>
              <a:rPr lang="en-US" dirty="0" smtClean="0">
                <a:solidFill>
                  <a:schemeClr val="accent6">
                    <a:lumMod val="40000"/>
                    <a:lumOff val="60000"/>
                  </a:schemeClr>
                </a:solidFill>
              </a:rPr>
              <a:t>sector </a:t>
            </a:r>
            <a:endParaRPr lang="en-US" dirty="0">
              <a:solidFill>
                <a:schemeClr val="accent6">
                  <a:lumMod val="40000"/>
                  <a:lumOff val="60000"/>
                </a:schemeClr>
              </a:solidFill>
            </a:endParaRPr>
          </a:p>
          <a:p>
            <a:pPr marL="742950" lvl="1" indent="-285750">
              <a:buFont typeface="Courier New" panose="02070309020205020404" pitchFamily="49" charset="0"/>
              <a:buChar char="o"/>
            </a:pPr>
            <a:r>
              <a:rPr lang="en-US" dirty="0" smtClean="0">
                <a:solidFill>
                  <a:schemeClr val="accent6">
                    <a:lumMod val="40000"/>
                    <a:lumOff val="60000"/>
                  </a:schemeClr>
                </a:solidFill>
              </a:rPr>
              <a:t>Easily </a:t>
            </a:r>
            <a:r>
              <a:rPr lang="en-US" dirty="0">
                <a:solidFill>
                  <a:schemeClr val="accent6">
                    <a:lumMod val="40000"/>
                    <a:lumOff val="60000"/>
                  </a:schemeClr>
                </a:solidFill>
              </a:rPr>
              <a:t>operated by anyone with computer gaming </a:t>
            </a:r>
            <a:r>
              <a:rPr lang="en-US" dirty="0" smtClean="0">
                <a:solidFill>
                  <a:schemeClr val="accent6">
                    <a:lumMod val="40000"/>
                    <a:lumOff val="60000"/>
                  </a:schemeClr>
                </a:solidFill>
              </a:rPr>
              <a:t>skills, which </a:t>
            </a:r>
            <a:r>
              <a:rPr lang="en-US" dirty="0">
                <a:solidFill>
                  <a:schemeClr val="accent6">
                    <a:lumMod val="40000"/>
                    <a:lumOff val="60000"/>
                  </a:schemeClr>
                </a:solidFill>
              </a:rPr>
              <a:t>receives its commands </a:t>
            </a:r>
            <a:r>
              <a:rPr lang="en-US" dirty="0" smtClean="0">
                <a:solidFill>
                  <a:schemeClr val="accent6">
                    <a:lumMod val="40000"/>
                    <a:lumOff val="60000"/>
                  </a:schemeClr>
                </a:solidFill>
              </a:rPr>
              <a:t>from </a:t>
            </a:r>
            <a:r>
              <a:rPr lang="en-US" dirty="0">
                <a:solidFill>
                  <a:schemeClr val="accent6">
                    <a:lumMod val="40000"/>
                    <a:lumOff val="60000"/>
                  </a:schemeClr>
                </a:solidFill>
              </a:rPr>
              <a:t>a computer keyboard and override control by a fly by wire joystick. The operation could be from any operational base, dispatch center, mobile truck based unit, a vessel or carry around hand held </a:t>
            </a:r>
            <a:r>
              <a:rPr lang="en-US" dirty="0" smtClean="0">
                <a:solidFill>
                  <a:schemeClr val="accent6">
                    <a:lumMod val="40000"/>
                    <a:lumOff val="60000"/>
                  </a:schemeClr>
                </a:solidFill>
              </a:rPr>
              <a:t>unit</a:t>
            </a:r>
          </a:p>
          <a:p>
            <a:pPr marL="742950" lvl="1" indent="-285750">
              <a:buFont typeface="Courier New" panose="02070309020205020404" pitchFamily="49" charset="0"/>
              <a:buChar char="o"/>
            </a:pPr>
            <a:r>
              <a:rPr lang="en-US" dirty="0" smtClean="0">
                <a:solidFill>
                  <a:schemeClr val="accent6">
                    <a:lumMod val="40000"/>
                    <a:lumOff val="60000"/>
                  </a:schemeClr>
                </a:solidFill>
              </a:rPr>
              <a:t>Development of a model for use by private users such as Utilities/Farming/Forestry/Fishing and other industries requiring the use of aerial sensing systems. </a:t>
            </a:r>
          </a:p>
        </p:txBody>
      </p:sp>
    </p:spTree>
    <p:extLst>
      <p:ext uri="{BB962C8B-B14F-4D97-AF65-F5344CB8AC3E}">
        <p14:creationId xmlns:p14="http://schemas.microsoft.com/office/powerpoint/2010/main" val="387724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590" y="135723"/>
            <a:ext cx="10774680" cy="1293028"/>
          </a:xfrm>
        </p:spPr>
        <p:txBody>
          <a:bodyPr/>
          <a:lstStyle/>
          <a:p>
            <a:pPr algn="ctr"/>
            <a:r>
              <a:rPr lang="en-US" dirty="0" smtClean="0">
                <a:solidFill>
                  <a:schemeClr val="accent6">
                    <a:lumMod val="40000"/>
                    <a:lumOff val="60000"/>
                  </a:schemeClr>
                </a:solidFill>
                <a:latin typeface="+mn-lt"/>
              </a:rPr>
              <a:t>Summary - Puma </a:t>
            </a:r>
            <a:r>
              <a:rPr lang="en-US" dirty="0" err="1" smtClean="0">
                <a:solidFill>
                  <a:schemeClr val="accent6">
                    <a:lumMod val="40000"/>
                    <a:lumOff val="60000"/>
                  </a:schemeClr>
                </a:solidFill>
                <a:latin typeface="+mn-lt"/>
              </a:rPr>
              <a:t>vtol-uav’s</a:t>
            </a:r>
            <a:endParaRPr lang="en-US" dirty="0">
              <a:solidFill>
                <a:schemeClr val="accent6">
                  <a:lumMod val="40000"/>
                  <a:lumOff val="60000"/>
                </a:schemeClr>
              </a:solidFill>
              <a:latin typeface="+mn-lt"/>
            </a:endParaRPr>
          </a:p>
        </p:txBody>
      </p:sp>
      <p:sp>
        <p:nvSpPr>
          <p:cNvPr id="3" name="Rectangle 2"/>
          <p:cNvSpPr/>
          <p:nvPr/>
        </p:nvSpPr>
        <p:spPr>
          <a:xfrm>
            <a:off x="773430" y="1204883"/>
            <a:ext cx="10858500" cy="4462760"/>
          </a:xfrm>
          <a:prstGeom prst="rect">
            <a:avLst/>
          </a:prstGeom>
        </p:spPr>
        <p:txBody>
          <a:bodyPr wrap="square">
            <a:spAutoFit/>
          </a:bodyPr>
          <a:lstStyle/>
          <a:p>
            <a:pPr marL="342900" marR="0" lvl="0" indent="-342900" algn="just">
              <a:spcBef>
                <a:spcPts val="0"/>
              </a:spcBef>
              <a:spcAft>
                <a:spcPts val="600"/>
              </a:spcAft>
              <a:buFont typeface="Courier New" panose="02070309020205020404" pitchFamily="49" charset="0"/>
              <a:buChar char="o"/>
              <a:tabLst>
                <a:tab pos="533400" algn="l"/>
              </a:tabLst>
            </a:pPr>
            <a:endParaRPr lang="en-US" sz="1200" dirty="0" smtClean="0">
              <a:solidFill>
                <a:schemeClr val="accent6">
                  <a:lumMod val="40000"/>
                  <a:lumOff val="60000"/>
                </a:schemeClr>
              </a:solidFill>
              <a:latin typeface="Century" panose="02040604050505020304" pitchFamily="18" charset="0"/>
              <a:ea typeface="Times New Roman" panose="02020603050405020304" pitchFamily="18" charset="0"/>
            </a:endParaRPr>
          </a:p>
          <a:p>
            <a:pPr marL="342900" lvl="1" indent="-342900" algn="just">
              <a:spcAft>
                <a:spcPts val="600"/>
              </a:spcAft>
              <a:buFont typeface="Courier New" panose="02070309020205020404" pitchFamily="49" charset="0"/>
              <a:buChar char="o"/>
              <a:tabLst>
                <a:tab pos="533400" algn="l"/>
              </a:tabLst>
            </a:pPr>
            <a:r>
              <a:rPr lang="en-US" dirty="0" smtClean="0">
                <a:solidFill>
                  <a:schemeClr val="accent6">
                    <a:lumMod val="40000"/>
                    <a:lumOff val="60000"/>
                  </a:schemeClr>
                </a:solidFill>
                <a:ea typeface="Times New Roman" panose="02020603050405020304" pitchFamily="18" charset="0"/>
              </a:rPr>
              <a:t>Puma </a:t>
            </a:r>
            <a:r>
              <a:rPr lang="en-US" dirty="0">
                <a:solidFill>
                  <a:schemeClr val="accent6">
                    <a:lumMod val="40000"/>
                    <a:lumOff val="60000"/>
                  </a:schemeClr>
                </a:solidFill>
                <a:ea typeface="Times New Roman" panose="02020603050405020304" pitchFamily="18" charset="0"/>
              </a:rPr>
              <a:t>Aero Marine of Florida </a:t>
            </a:r>
            <a:r>
              <a:rPr lang="en-US" dirty="0" smtClean="0">
                <a:solidFill>
                  <a:schemeClr val="accent6">
                    <a:lumMod val="40000"/>
                    <a:lumOff val="60000"/>
                  </a:schemeClr>
                </a:solidFill>
                <a:ea typeface="Times New Roman" panose="02020603050405020304" pitchFamily="18" charset="0"/>
              </a:rPr>
              <a:t>and Bosonda International Ltd of California has </a:t>
            </a:r>
            <a:r>
              <a:rPr lang="en-US" dirty="0">
                <a:solidFill>
                  <a:schemeClr val="accent6">
                    <a:lumMod val="40000"/>
                    <a:lumOff val="60000"/>
                  </a:schemeClr>
                </a:solidFill>
                <a:ea typeface="Times New Roman" panose="02020603050405020304" pitchFamily="18" charset="0"/>
              </a:rPr>
              <a:t>developed an inexpensive, reliable, environmentally friendly line of COAXIAL VTOL-UAV (drone helicopter) platforms.  </a:t>
            </a:r>
            <a:r>
              <a:rPr lang="en-US" dirty="0" smtClean="0">
                <a:solidFill>
                  <a:schemeClr val="accent6">
                    <a:lumMod val="40000"/>
                    <a:lumOff val="60000"/>
                  </a:schemeClr>
                </a:solidFill>
                <a:ea typeface="Times New Roman" panose="02020603050405020304" pitchFamily="18" charset="0"/>
              </a:rPr>
              <a:t>The Puma VTOL-UAV’S are an </a:t>
            </a:r>
            <a:r>
              <a:rPr lang="en-US" dirty="0" smtClean="0">
                <a:solidFill>
                  <a:schemeClr val="accent6">
                    <a:lumMod val="40000"/>
                    <a:lumOff val="60000"/>
                  </a:schemeClr>
                </a:solidFill>
              </a:rPr>
              <a:t>inexpensive</a:t>
            </a:r>
            <a:r>
              <a:rPr lang="en-US" dirty="0">
                <a:solidFill>
                  <a:schemeClr val="accent6">
                    <a:lumMod val="40000"/>
                    <a:lumOff val="60000"/>
                  </a:schemeClr>
                </a:solidFill>
              </a:rPr>
              <a:t>, reliable, </a:t>
            </a:r>
            <a:r>
              <a:rPr lang="en-US" dirty="0" smtClean="0">
                <a:solidFill>
                  <a:schemeClr val="accent6">
                    <a:lumMod val="40000"/>
                    <a:lumOff val="60000"/>
                  </a:schemeClr>
                </a:solidFill>
              </a:rPr>
              <a:t>and environmentally </a:t>
            </a:r>
            <a:r>
              <a:rPr lang="en-US" dirty="0">
                <a:solidFill>
                  <a:schemeClr val="accent6">
                    <a:lumMod val="40000"/>
                    <a:lumOff val="60000"/>
                  </a:schemeClr>
                </a:solidFill>
              </a:rPr>
              <a:t>friendly line of COAXIAL VTOL-UAV (drone helicopter) </a:t>
            </a:r>
            <a:r>
              <a:rPr lang="en-US" dirty="0" smtClean="0">
                <a:solidFill>
                  <a:schemeClr val="accent6">
                    <a:lumMod val="40000"/>
                    <a:lumOff val="60000"/>
                  </a:schemeClr>
                </a:solidFill>
              </a:rPr>
              <a:t>platforms  </a:t>
            </a:r>
          </a:p>
          <a:p>
            <a:pPr marL="342900" lvl="1" indent="-342900" algn="just">
              <a:spcAft>
                <a:spcPts val="600"/>
              </a:spcAft>
              <a:buFont typeface="Courier New" panose="02070309020205020404" pitchFamily="49" charset="0"/>
              <a:buChar char="o"/>
              <a:tabLst>
                <a:tab pos="533400" algn="l"/>
              </a:tabLst>
            </a:pPr>
            <a:r>
              <a:rPr lang="en-US" dirty="0" smtClean="0">
                <a:solidFill>
                  <a:schemeClr val="accent6">
                    <a:lumMod val="40000"/>
                    <a:lumOff val="60000"/>
                  </a:schemeClr>
                </a:solidFill>
              </a:rPr>
              <a:t>The heavy lift “BOSS</a:t>
            </a:r>
            <a:r>
              <a:rPr lang="en-US" dirty="0">
                <a:solidFill>
                  <a:schemeClr val="accent6">
                    <a:lumMod val="40000"/>
                    <a:lumOff val="60000"/>
                  </a:schemeClr>
                </a:solidFill>
              </a:rPr>
              <a:t>” </a:t>
            </a:r>
            <a:r>
              <a:rPr lang="en-US" dirty="0" smtClean="0">
                <a:solidFill>
                  <a:schemeClr val="accent6">
                    <a:lumMod val="40000"/>
                    <a:lumOff val="60000"/>
                  </a:schemeClr>
                </a:solidFill>
              </a:rPr>
              <a:t>is designed for </a:t>
            </a:r>
            <a:r>
              <a:rPr lang="en-US" dirty="0">
                <a:solidFill>
                  <a:schemeClr val="accent6">
                    <a:lumMod val="40000"/>
                    <a:lumOff val="60000"/>
                  </a:schemeClr>
                </a:solidFill>
              </a:rPr>
              <a:t>missions that require heavy lift capabilities. This can include missions that require large sensor packages, </a:t>
            </a:r>
            <a:r>
              <a:rPr lang="en-US" dirty="0" smtClean="0">
                <a:solidFill>
                  <a:schemeClr val="accent6">
                    <a:lumMod val="40000"/>
                    <a:lumOff val="60000"/>
                  </a:schemeClr>
                </a:solidFill>
              </a:rPr>
              <a:t>agricultural applications, sky </a:t>
            </a:r>
            <a:r>
              <a:rPr lang="en-US" dirty="0">
                <a:solidFill>
                  <a:schemeClr val="accent6">
                    <a:lumMod val="40000"/>
                    <a:lumOff val="60000"/>
                  </a:schemeClr>
                </a:solidFill>
              </a:rPr>
              <a:t>crane lift duties</a:t>
            </a:r>
            <a:r>
              <a:rPr lang="en-US" dirty="0" smtClean="0">
                <a:solidFill>
                  <a:schemeClr val="accent6">
                    <a:lumMod val="40000"/>
                    <a:lumOff val="60000"/>
                  </a:schemeClr>
                </a:solidFill>
              </a:rPr>
              <a:t>, </a:t>
            </a:r>
            <a:r>
              <a:rPr lang="en-US" dirty="0">
                <a:solidFill>
                  <a:schemeClr val="accent6">
                    <a:lumMod val="40000"/>
                    <a:lumOff val="60000"/>
                  </a:schemeClr>
                </a:solidFill>
              </a:rPr>
              <a:t>firefighting and search/rescue </a:t>
            </a:r>
            <a:r>
              <a:rPr lang="en-US" dirty="0" smtClean="0">
                <a:solidFill>
                  <a:schemeClr val="accent6">
                    <a:lumMod val="40000"/>
                    <a:lumOff val="60000"/>
                  </a:schemeClr>
                </a:solidFill>
              </a:rPr>
              <a:t>missions etc. </a:t>
            </a:r>
          </a:p>
          <a:p>
            <a:pPr marL="342900" lvl="1" indent="-342900" algn="just">
              <a:spcAft>
                <a:spcPts val="600"/>
              </a:spcAft>
              <a:buFont typeface="Courier New" panose="02070309020205020404" pitchFamily="49" charset="0"/>
              <a:buChar char="o"/>
              <a:tabLst>
                <a:tab pos="533400" algn="l"/>
              </a:tabLst>
            </a:pPr>
            <a:r>
              <a:rPr lang="en-US" dirty="0" smtClean="0">
                <a:solidFill>
                  <a:schemeClr val="accent6">
                    <a:lumMod val="40000"/>
                    <a:lumOff val="60000"/>
                  </a:schemeClr>
                </a:solidFill>
              </a:rPr>
              <a:t>The </a:t>
            </a:r>
            <a:r>
              <a:rPr lang="en-US" dirty="0">
                <a:solidFill>
                  <a:schemeClr val="accent6">
                    <a:lumMod val="40000"/>
                    <a:lumOff val="60000"/>
                  </a:schemeClr>
                </a:solidFill>
              </a:rPr>
              <a:t>standard lift “PUMA” VTOL-UAV is designed primarily for missions requiring </a:t>
            </a:r>
            <a:r>
              <a:rPr lang="en-US" dirty="0" smtClean="0">
                <a:solidFill>
                  <a:schemeClr val="accent6">
                    <a:lumMod val="40000"/>
                    <a:lumOff val="60000"/>
                  </a:schemeClr>
                </a:solidFill>
              </a:rPr>
              <a:t>a moderate weigh  </a:t>
            </a:r>
            <a:r>
              <a:rPr lang="en-US" dirty="0">
                <a:solidFill>
                  <a:schemeClr val="accent6">
                    <a:lumMod val="40000"/>
                    <a:lumOff val="60000"/>
                  </a:schemeClr>
                </a:solidFill>
              </a:rPr>
              <a:t>sensor platform and extended duration </a:t>
            </a:r>
            <a:r>
              <a:rPr lang="en-US" dirty="0" smtClean="0">
                <a:solidFill>
                  <a:schemeClr val="accent6">
                    <a:lumMod val="40000"/>
                    <a:lumOff val="60000"/>
                  </a:schemeClr>
                </a:solidFill>
              </a:rPr>
              <a:t>flights </a:t>
            </a:r>
            <a:endParaRPr lang="en-US" dirty="0">
              <a:solidFill>
                <a:schemeClr val="accent6">
                  <a:lumMod val="40000"/>
                  <a:lumOff val="60000"/>
                </a:schemeClr>
              </a:solidFill>
            </a:endParaRPr>
          </a:p>
          <a:p>
            <a:pPr marL="342900" marR="0" lvl="0" indent="-342900" algn="just">
              <a:spcBef>
                <a:spcPts val="0"/>
              </a:spcBef>
              <a:spcAft>
                <a:spcPts val="600"/>
              </a:spcAft>
              <a:buFont typeface="Courier New" panose="02070309020205020404" pitchFamily="49" charset="0"/>
              <a:buChar char="o"/>
              <a:tabLst>
                <a:tab pos="533400" algn="l"/>
              </a:tabLst>
            </a:pPr>
            <a:r>
              <a:rPr lang="en-US" dirty="0" smtClean="0">
                <a:solidFill>
                  <a:schemeClr val="accent6">
                    <a:lumMod val="40000"/>
                    <a:lumOff val="60000"/>
                  </a:schemeClr>
                </a:solidFill>
              </a:rPr>
              <a:t>Both Puma </a:t>
            </a:r>
            <a:r>
              <a:rPr lang="en-US" dirty="0">
                <a:solidFill>
                  <a:schemeClr val="accent6">
                    <a:lumMod val="40000"/>
                    <a:lumOff val="60000"/>
                  </a:schemeClr>
                </a:solidFill>
              </a:rPr>
              <a:t>VTOL-UAV designs are </a:t>
            </a:r>
            <a:r>
              <a:rPr lang="en-US" dirty="0" smtClean="0">
                <a:solidFill>
                  <a:schemeClr val="accent6">
                    <a:lumMod val="40000"/>
                    <a:lumOff val="60000"/>
                  </a:schemeClr>
                </a:solidFill>
              </a:rPr>
              <a:t>complete and </a:t>
            </a:r>
            <a:r>
              <a:rPr lang="en-US" dirty="0">
                <a:solidFill>
                  <a:schemeClr val="accent6">
                    <a:lumMod val="40000"/>
                    <a:lumOff val="60000"/>
                  </a:schemeClr>
                </a:solidFill>
              </a:rPr>
              <a:t>is now gearing up for dynamic endurance testing of a full scale transmission and rotor head with blades.  The next stage is to build and complete test flying prototypes within three months after completion of the endurance testing. The prototypes and any initial production models will require approximately two months flight and support equipment evaluations.</a:t>
            </a:r>
            <a:endParaRPr lang="en-US" dirty="0">
              <a:solidFill>
                <a:schemeClr val="accent6">
                  <a:lumMod val="40000"/>
                  <a:lumOff val="60000"/>
                </a:schemeClr>
              </a:solidFill>
              <a:effectLst/>
              <a:ea typeface="Times New Roman" panose="02020603050405020304" pitchFamily="18" charset="0"/>
            </a:endParaRPr>
          </a:p>
        </p:txBody>
      </p:sp>
    </p:spTree>
    <p:extLst>
      <p:ext uri="{BB962C8B-B14F-4D97-AF65-F5344CB8AC3E}">
        <p14:creationId xmlns:p14="http://schemas.microsoft.com/office/powerpoint/2010/main" val="410527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3020" y="461913"/>
            <a:ext cx="9864090" cy="1012558"/>
          </a:xfrm>
        </p:spPr>
        <p:txBody>
          <a:bodyPr/>
          <a:lstStyle/>
          <a:p>
            <a:pPr algn="ctr"/>
            <a:r>
              <a:rPr lang="en-US" dirty="0">
                <a:solidFill>
                  <a:schemeClr val="accent6">
                    <a:lumMod val="40000"/>
                    <a:lumOff val="60000"/>
                  </a:schemeClr>
                </a:solidFill>
              </a:rPr>
              <a:t>Design Features </a:t>
            </a:r>
            <a:r>
              <a:rPr lang="en-US" dirty="0" smtClean="0">
                <a:solidFill>
                  <a:schemeClr val="accent6">
                    <a:lumMod val="40000"/>
                    <a:lumOff val="60000"/>
                  </a:schemeClr>
                </a:solidFill>
              </a:rPr>
              <a:t>- </a:t>
            </a:r>
            <a:r>
              <a:rPr lang="en-US" dirty="0">
                <a:solidFill>
                  <a:schemeClr val="accent6">
                    <a:lumMod val="40000"/>
                    <a:lumOff val="60000"/>
                  </a:schemeClr>
                </a:solidFill>
              </a:rPr>
              <a:t>Coaxial VTOL-UAV </a:t>
            </a:r>
          </a:p>
        </p:txBody>
      </p:sp>
      <p:sp>
        <p:nvSpPr>
          <p:cNvPr id="3" name="Rectangle 2"/>
          <p:cNvSpPr/>
          <p:nvPr/>
        </p:nvSpPr>
        <p:spPr>
          <a:xfrm>
            <a:off x="1148715" y="1342229"/>
            <a:ext cx="10172700" cy="4685898"/>
          </a:xfrm>
          <a:prstGeom prst="rect">
            <a:avLst/>
          </a:prstGeom>
        </p:spPr>
        <p:txBody>
          <a:bodyPr wrap="square">
            <a:spAutoFit/>
          </a:bodyPr>
          <a:lstStyle/>
          <a:p>
            <a:r>
              <a:rPr lang="en-US" sz="1050" b="1" dirty="0">
                <a:latin typeface="Century Gothic" panose="020B0502020202020204" pitchFamily="34" charset="0"/>
                <a:ea typeface="Times New Roman" panose="02020603050405020304" pitchFamily="18" charset="0"/>
              </a:rPr>
              <a:t> </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r>
              <a:rPr lang="en-US" b="1" dirty="0">
                <a:solidFill>
                  <a:schemeClr val="accent6">
                    <a:lumMod val="40000"/>
                    <a:lumOff val="60000"/>
                  </a:schemeClr>
                </a:solidFill>
                <a:latin typeface="Century Gothic" panose="020B0502020202020204" pitchFamily="34" charset="0"/>
                <a:ea typeface="Times New Roman" panose="02020603050405020304" pitchFamily="18" charset="0"/>
              </a:rPr>
              <a:t>High Useful Load:</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 </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pPr algn="just"/>
            <a:r>
              <a:rPr lang="en-US" dirty="0">
                <a:solidFill>
                  <a:schemeClr val="accent6">
                    <a:lumMod val="40000"/>
                    <a:lumOff val="60000"/>
                  </a:schemeClr>
                </a:solidFill>
                <a:latin typeface="Century Gothic" panose="020B0502020202020204" pitchFamily="34" charset="0"/>
                <a:ea typeface="Times New Roman" panose="02020603050405020304" pitchFamily="18" charset="0"/>
              </a:rPr>
              <a:t>The absence of a tail rotor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in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the Coaxial permits all of the engine power to be used by the rotor system for lifting purposes. Therefore, in comparison with a tail rotor configuration, the useful load of the Coaxial is higher.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Multi-rotor configurations have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substantially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higher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weight and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higher transmission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and shaft power losses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than the Coaxial. The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tandem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configuration rotor system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gives the Coaxial a useful load advantage over the tandem or any other multi-rotor configuration.</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r>
              <a:rPr lang="en-US" b="1" dirty="0">
                <a:solidFill>
                  <a:schemeClr val="accent6">
                    <a:lumMod val="40000"/>
                    <a:lumOff val="60000"/>
                  </a:schemeClr>
                </a:solidFill>
                <a:latin typeface="Century Gothic" panose="020B0502020202020204" pitchFamily="34" charset="0"/>
                <a:ea typeface="Times New Roman" panose="02020603050405020304" pitchFamily="18" charset="0"/>
              </a:rPr>
              <a:t> </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r>
              <a:rPr lang="en-US" b="1" dirty="0">
                <a:solidFill>
                  <a:schemeClr val="accent6">
                    <a:lumMod val="40000"/>
                    <a:lumOff val="60000"/>
                  </a:schemeClr>
                </a:solidFill>
                <a:latin typeface="Century Gothic" panose="020B0502020202020204" pitchFamily="34" charset="0"/>
                <a:ea typeface="Times New Roman" panose="02020603050405020304" pitchFamily="18" charset="0"/>
              </a:rPr>
              <a:t>Safe Deck and Ground Characteristics:</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 </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pPr algn="just"/>
            <a:r>
              <a:rPr lang="en-US" dirty="0">
                <a:solidFill>
                  <a:schemeClr val="accent6">
                    <a:lumMod val="40000"/>
                    <a:lumOff val="60000"/>
                  </a:schemeClr>
                </a:solidFill>
                <a:latin typeface="Century Gothic" panose="020B0502020202020204" pitchFamily="34" charset="0"/>
                <a:ea typeface="Times New Roman" panose="02020603050405020304" pitchFamily="18" charset="0"/>
              </a:rPr>
              <a:t>In cross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winds, on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a rolling pitching and heaving ship’s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deck,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the handling of the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Coaxial is much </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simpler than any other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type, especially in takeoff and landings. </a:t>
            </a:r>
          </a:p>
          <a:p>
            <a:pPr algn="just"/>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r>
              <a:rPr lang="en-US" b="1" dirty="0" smtClean="0">
                <a:solidFill>
                  <a:schemeClr val="accent6">
                    <a:lumMod val="40000"/>
                    <a:lumOff val="60000"/>
                  </a:schemeClr>
                </a:solidFill>
                <a:latin typeface="Century Gothic" panose="020B0502020202020204" pitchFamily="34" charset="0"/>
                <a:ea typeface="Times New Roman" panose="02020603050405020304" pitchFamily="18" charset="0"/>
              </a:rPr>
              <a:t>Low </a:t>
            </a:r>
            <a:r>
              <a:rPr lang="en-US" b="1" dirty="0">
                <a:solidFill>
                  <a:schemeClr val="accent6">
                    <a:lumMod val="40000"/>
                    <a:lumOff val="60000"/>
                  </a:schemeClr>
                </a:solidFill>
                <a:latin typeface="Century Gothic" panose="020B0502020202020204" pitchFamily="34" charset="0"/>
                <a:ea typeface="Times New Roman" panose="02020603050405020304" pitchFamily="18" charset="0"/>
              </a:rPr>
              <a:t>Empty Weight:</a:t>
            </a:r>
            <a:r>
              <a:rPr lang="en-US" dirty="0">
                <a:solidFill>
                  <a:schemeClr val="accent6">
                    <a:lumMod val="40000"/>
                    <a:lumOff val="60000"/>
                  </a:schemeClr>
                </a:solidFill>
                <a:latin typeface="Century Gothic" panose="020B0502020202020204" pitchFamily="34" charset="0"/>
                <a:ea typeface="Times New Roman" panose="02020603050405020304" pitchFamily="18" charset="0"/>
              </a:rPr>
              <a:t> </a:t>
            </a:r>
            <a:endParaRPr lang="en-US" dirty="0">
              <a:solidFill>
                <a:schemeClr val="accent6">
                  <a:lumMod val="40000"/>
                  <a:lumOff val="60000"/>
                </a:schemeClr>
              </a:solidFill>
              <a:latin typeface="Arial" panose="020B0604020202020204" pitchFamily="34" charset="0"/>
              <a:ea typeface="Times New Roman" panose="02020603050405020304" pitchFamily="18" charset="0"/>
            </a:endParaRPr>
          </a:p>
          <a:p>
            <a:pPr algn="just"/>
            <a:r>
              <a:rPr lang="en-US" dirty="0">
                <a:solidFill>
                  <a:schemeClr val="accent6">
                    <a:lumMod val="40000"/>
                    <a:lumOff val="60000"/>
                  </a:schemeClr>
                </a:solidFill>
                <a:latin typeface="Century Gothic" panose="020B0502020202020204" pitchFamily="34" charset="0"/>
                <a:ea typeface="Times New Roman" panose="02020603050405020304" pitchFamily="18" charset="0"/>
              </a:rPr>
              <a:t>The feature that makes the fuselage independent of the lifting system dynamics permits the design of the fuselage to be strictly functional as related to mission requirements. </a:t>
            </a:r>
            <a:r>
              <a:rPr lang="en-US" dirty="0" smtClean="0">
                <a:solidFill>
                  <a:schemeClr val="accent6">
                    <a:lumMod val="40000"/>
                    <a:lumOff val="60000"/>
                  </a:schemeClr>
                </a:solidFill>
                <a:latin typeface="Century Gothic" panose="020B0502020202020204" pitchFamily="34" charset="0"/>
                <a:ea typeface="Times New Roman" panose="02020603050405020304" pitchFamily="18" charset="0"/>
              </a:rPr>
              <a:t>This is the one feature that separates a Coaxial system from any other type. </a:t>
            </a:r>
          </a:p>
        </p:txBody>
      </p:sp>
    </p:spTree>
    <p:extLst>
      <p:ext uri="{BB962C8B-B14F-4D97-AF65-F5344CB8AC3E}">
        <p14:creationId xmlns:p14="http://schemas.microsoft.com/office/powerpoint/2010/main" val="561886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046376" y="588186"/>
            <a:ext cx="10143242" cy="4247317"/>
          </a:xfrm>
          <a:prstGeom prst="rect">
            <a:avLst/>
          </a:prstGeom>
        </p:spPr>
        <p:txBody>
          <a:bodyPr wrap="square">
            <a:spAutoFit/>
          </a:bodyPr>
          <a:lstStyle/>
          <a:p>
            <a:pPr algn="just"/>
            <a:r>
              <a:rPr lang="en-US" b="1" dirty="0">
                <a:solidFill>
                  <a:schemeClr val="accent6">
                    <a:lumMod val="40000"/>
                    <a:lumOff val="60000"/>
                  </a:schemeClr>
                </a:solidFill>
                <a:ea typeface="Times New Roman" panose="02020603050405020304" pitchFamily="18" charset="0"/>
              </a:rPr>
              <a:t>Complete Symmetry of the Rotor System:</a:t>
            </a:r>
            <a:endParaRPr lang="en-US" dirty="0">
              <a:solidFill>
                <a:schemeClr val="accent6">
                  <a:lumMod val="40000"/>
                  <a:lumOff val="60000"/>
                </a:schemeClr>
              </a:solidFill>
              <a:ea typeface="Times New Roman" panose="02020603050405020304" pitchFamily="18" charset="0"/>
            </a:endParaRPr>
          </a:p>
          <a:p>
            <a:pPr algn="just"/>
            <a:r>
              <a:rPr lang="en-US" dirty="0">
                <a:solidFill>
                  <a:schemeClr val="accent6">
                    <a:lumMod val="40000"/>
                    <a:lumOff val="60000"/>
                  </a:schemeClr>
                </a:solidFill>
                <a:ea typeface="Times New Roman" panose="02020603050405020304" pitchFamily="18" charset="0"/>
              </a:rPr>
              <a:t>The symmetry of the Coaxial Rotor System permits the same aerodynamic efficiency and controllability for flight in any direction; a feature only found in the </a:t>
            </a:r>
            <a:r>
              <a:rPr lang="en-US" dirty="0" smtClean="0">
                <a:solidFill>
                  <a:schemeClr val="accent6">
                    <a:lumMod val="40000"/>
                    <a:lumOff val="60000"/>
                  </a:schemeClr>
                </a:solidFill>
                <a:ea typeface="Times New Roman" panose="02020603050405020304" pitchFamily="18" charset="0"/>
              </a:rPr>
              <a:t>Coaxial. </a:t>
            </a:r>
            <a:endParaRPr lang="en-US" dirty="0">
              <a:solidFill>
                <a:schemeClr val="accent6">
                  <a:lumMod val="40000"/>
                  <a:lumOff val="60000"/>
                </a:schemeClr>
              </a:solidFill>
              <a:ea typeface="Times New Roman" panose="02020603050405020304" pitchFamily="18" charset="0"/>
            </a:endParaRPr>
          </a:p>
          <a:p>
            <a:r>
              <a:rPr lang="en-US" b="1" dirty="0">
                <a:solidFill>
                  <a:schemeClr val="accent6">
                    <a:lumMod val="40000"/>
                    <a:lumOff val="60000"/>
                  </a:schemeClr>
                </a:solidFill>
                <a:ea typeface="Times New Roman" panose="02020603050405020304" pitchFamily="18" charset="0"/>
              </a:rPr>
              <a:t> </a:t>
            </a:r>
            <a:endParaRPr lang="en-US" dirty="0">
              <a:solidFill>
                <a:schemeClr val="accent6">
                  <a:lumMod val="40000"/>
                  <a:lumOff val="60000"/>
                </a:schemeClr>
              </a:solidFill>
              <a:ea typeface="Times New Roman" panose="02020603050405020304" pitchFamily="18" charset="0"/>
            </a:endParaRPr>
          </a:p>
          <a:p>
            <a:r>
              <a:rPr lang="en-US" b="1" dirty="0">
                <a:solidFill>
                  <a:schemeClr val="accent6">
                    <a:lumMod val="40000"/>
                    <a:lumOff val="60000"/>
                  </a:schemeClr>
                </a:solidFill>
                <a:ea typeface="Times New Roman" panose="02020603050405020304" pitchFamily="18" charset="0"/>
              </a:rPr>
              <a:t>Simplified Rotor System:</a:t>
            </a:r>
            <a:r>
              <a:rPr lang="en-US" dirty="0">
                <a:solidFill>
                  <a:schemeClr val="accent6">
                    <a:lumMod val="40000"/>
                    <a:lumOff val="60000"/>
                  </a:schemeClr>
                </a:solidFill>
                <a:ea typeface="Times New Roman" panose="02020603050405020304" pitchFamily="18" charset="0"/>
              </a:rPr>
              <a:t> </a:t>
            </a:r>
          </a:p>
          <a:p>
            <a:pPr algn="just"/>
            <a:r>
              <a:rPr lang="en-US" dirty="0">
                <a:solidFill>
                  <a:schemeClr val="accent6">
                    <a:lumMod val="40000"/>
                    <a:lumOff val="60000"/>
                  </a:schemeClr>
                </a:solidFill>
                <a:ea typeface="Times New Roman" panose="02020603050405020304" pitchFamily="18" charset="0"/>
              </a:rPr>
              <a:t>The Coaxial utilizes the semi-rigid type of rotor system without the need for </a:t>
            </a:r>
            <a:r>
              <a:rPr lang="en-US" dirty="0" smtClean="0">
                <a:solidFill>
                  <a:schemeClr val="accent6">
                    <a:lumMod val="40000"/>
                    <a:lumOff val="60000"/>
                  </a:schemeClr>
                </a:solidFill>
                <a:ea typeface="Times New Roman" panose="02020603050405020304" pitchFamily="18" charset="0"/>
              </a:rPr>
              <a:t>the use </a:t>
            </a:r>
            <a:r>
              <a:rPr lang="en-US" dirty="0">
                <a:solidFill>
                  <a:schemeClr val="accent6">
                    <a:lumMod val="40000"/>
                    <a:lumOff val="60000"/>
                  </a:schemeClr>
                </a:solidFill>
                <a:ea typeface="Times New Roman" panose="02020603050405020304" pitchFamily="18" charset="0"/>
              </a:rPr>
              <a:t>of mechanical stabilizing devices, thus resulting in a simpler rotor system design and possessing excellent flying qualities.</a:t>
            </a:r>
          </a:p>
          <a:p>
            <a:pPr algn="just"/>
            <a:r>
              <a:rPr lang="en-US" dirty="0">
                <a:solidFill>
                  <a:schemeClr val="accent6">
                    <a:lumMod val="40000"/>
                    <a:lumOff val="60000"/>
                  </a:schemeClr>
                </a:solidFill>
                <a:ea typeface="Times New Roman" panose="02020603050405020304" pitchFamily="18" charset="0"/>
              </a:rPr>
              <a:t> </a:t>
            </a:r>
            <a:r>
              <a:rPr lang="en-US" b="1" u="sng" dirty="0">
                <a:solidFill>
                  <a:schemeClr val="accent6">
                    <a:lumMod val="40000"/>
                    <a:lumOff val="60000"/>
                  </a:schemeClr>
                </a:solidFill>
                <a:ea typeface="Times New Roman" panose="02020603050405020304" pitchFamily="18" charset="0"/>
                <a:cs typeface="Arial" panose="020B0604020202020204" pitchFamily="34" charset="0"/>
              </a:rPr>
              <a:t/>
            </a:r>
            <a:br>
              <a:rPr lang="en-US" b="1" u="sng" dirty="0">
                <a:solidFill>
                  <a:schemeClr val="accent6">
                    <a:lumMod val="40000"/>
                    <a:lumOff val="60000"/>
                  </a:schemeClr>
                </a:solidFill>
                <a:ea typeface="Times New Roman" panose="02020603050405020304" pitchFamily="18" charset="0"/>
                <a:cs typeface="Arial" panose="020B0604020202020204" pitchFamily="34" charset="0"/>
              </a:rPr>
            </a:br>
            <a:r>
              <a:rPr lang="en-US" b="1" dirty="0">
                <a:solidFill>
                  <a:schemeClr val="accent6">
                    <a:lumMod val="40000"/>
                    <a:lumOff val="60000"/>
                  </a:schemeClr>
                </a:solidFill>
                <a:ea typeface="Times New Roman" panose="02020603050405020304" pitchFamily="18" charset="0"/>
              </a:rPr>
              <a:t>Freedom from Control Cross-Coupling:</a:t>
            </a:r>
            <a:r>
              <a:rPr lang="en-US" dirty="0">
                <a:solidFill>
                  <a:schemeClr val="accent6">
                    <a:lumMod val="40000"/>
                    <a:lumOff val="60000"/>
                  </a:schemeClr>
                </a:solidFill>
                <a:ea typeface="Times New Roman" panose="02020603050405020304" pitchFamily="18" charset="0"/>
              </a:rPr>
              <a:t> </a:t>
            </a:r>
          </a:p>
          <a:p>
            <a:r>
              <a:rPr lang="en-US" dirty="0">
                <a:solidFill>
                  <a:schemeClr val="accent6">
                    <a:lumMod val="40000"/>
                    <a:lumOff val="60000"/>
                  </a:schemeClr>
                </a:solidFill>
                <a:ea typeface="Times New Roman" panose="02020603050405020304" pitchFamily="18" charset="0"/>
              </a:rPr>
              <a:t>Control cross-coupling exists in all other rotor configurations, causing control complexity, dangerous flight attitudes, </a:t>
            </a:r>
            <a:r>
              <a:rPr lang="en-US" dirty="0" smtClean="0">
                <a:solidFill>
                  <a:schemeClr val="accent6">
                    <a:lumMod val="40000"/>
                    <a:lumOff val="60000"/>
                  </a:schemeClr>
                </a:solidFill>
                <a:ea typeface="Times New Roman" panose="02020603050405020304" pitchFamily="18" charset="0"/>
              </a:rPr>
              <a:t>and </a:t>
            </a:r>
            <a:r>
              <a:rPr lang="en-US" dirty="0">
                <a:solidFill>
                  <a:schemeClr val="accent6">
                    <a:lumMod val="40000"/>
                    <a:lumOff val="60000"/>
                  </a:schemeClr>
                </a:solidFill>
                <a:ea typeface="Times New Roman" panose="02020603050405020304" pitchFamily="18" charset="0"/>
              </a:rPr>
              <a:t>vibration. Lack of control cross-coupling in the </a:t>
            </a:r>
            <a:r>
              <a:rPr lang="en-US" dirty="0" smtClean="0">
                <a:solidFill>
                  <a:schemeClr val="accent6">
                    <a:lumMod val="40000"/>
                    <a:lumOff val="60000"/>
                  </a:schemeClr>
                </a:solidFill>
                <a:ea typeface="Times New Roman" panose="02020603050405020304" pitchFamily="18" charset="0"/>
              </a:rPr>
              <a:t>Coaxial </a:t>
            </a:r>
            <a:r>
              <a:rPr lang="en-US" dirty="0">
                <a:solidFill>
                  <a:schemeClr val="accent6">
                    <a:lumMod val="40000"/>
                    <a:lumOff val="60000"/>
                  </a:schemeClr>
                </a:solidFill>
                <a:ea typeface="Times New Roman" panose="02020603050405020304" pitchFamily="18" charset="0"/>
              </a:rPr>
              <a:t>yields </a:t>
            </a:r>
            <a:r>
              <a:rPr lang="en-US" dirty="0" smtClean="0">
                <a:solidFill>
                  <a:schemeClr val="accent6">
                    <a:lumMod val="40000"/>
                    <a:lumOff val="60000"/>
                  </a:schemeClr>
                </a:solidFill>
                <a:ea typeface="Times New Roman" panose="02020603050405020304" pitchFamily="18" charset="0"/>
              </a:rPr>
              <a:t>multiple advantages in weight and performance  compared to single rotor with a tail rotor and dual </a:t>
            </a:r>
            <a:r>
              <a:rPr lang="en-US" dirty="0">
                <a:solidFill>
                  <a:schemeClr val="accent6">
                    <a:lumMod val="40000"/>
                    <a:lumOff val="60000"/>
                  </a:schemeClr>
                </a:solidFill>
                <a:ea typeface="Times New Roman" panose="02020603050405020304" pitchFamily="18" charset="0"/>
              </a:rPr>
              <a:t>r</a:t>
            </a:r>
            <a:r>
              <a:rPr lang="en-US" dirty="0" smtClean="0">
                <a:solidFill>
                  <a:schemeClr val="accent6">
                    <a:lumMod val="40000"/>
                    <a:lumOff val="60000"/>
                  </a:schemeClr>
                </a:solidFill>
                <a:ea typeface="Times New Roman" panose="02020603050405020304" pitchFamily="18" charset="0"/>
              </a:rPr>
              <a:t>otor systems. </a:t>
            </a:r>
            <a:endParaRPr lang="en-US" dirty="0">
              <a:solidFill>
                <a:schemeClr val="accent6">
                  <a:lumMod val="40000"/>
                  <a:lumOff val="60000"/>
                </a:schemeClr>
              </a:solidFill>
            </a:endParaRPr>
          </a:p>
          <a:p>
            <a:pPr algn="just">
              <a:spcAft>
                <a:spcPts val="600"/>
              </a:spcAft>
            </a:pPr>
            <a:endParaRPr lang="en-US" dirty="0">
              <a:solidFill>
                <a:schemeClr val="accent6">
                  <a:lumMod val="40000"/>
                  <a:lumOff val="60000"/>
                </a:schemeClr>
              </a:solidFill>
              <a:ea typeface="Times New Roman" panose="02020603050405020304" pitchFamily="18" charset="0"/>
            </a:endParaRPr>
          </a:p>
        </p:txBody>
      </p:sp>
    </p:spTree>
    <p:extLst>
      <p:ext uri="{BB962C8B-B14F-4D97-AF65-F5344CB8AC3E}">
        <p14:creationId xmlns:p14="http://schemas.microsoft.com/office/powerpoint/2010/main" val="3675423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3076</TotalTime>
  <Words>551</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vt:lpstr>
      <vt:lpstr>Century Gothic</vt:lpstr>
      <vt:lpstr>Courier New</vt:lpstr>
      <vt:lpstr>Times New Roman</vt:lpstr>
      <vt:lpstr>Vapor Trail</vt:lpstr>
      <vt:lpstr>Puma Aero Marine </vt:lpstr>
      <vt:lpstr>“The boss”</vt:lpstr>
      <vt:lpstr>PowerPoint Presentation</vt:lpstr>
      <vt:lpstr>“The PUMA”</vt:lpstr>
      <vt:lpstr>PUMA VTOL-UAV OBJECTIVES:</vt:lpstr>
      <vt:lpstr>Summary - Puma vtol-uav’s</vt:lpstr>
      <vt:lpstr>Design Features - Coaxial VTOL-UAV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Puma Aero Marine</dc:title>
  <dc:creator>C D Rowsell</dc:creator>
  <cp:lastModifiedBy>C D Rowsell</cp:lastModifiedBy>
  <cp:revision>42</cp:revision>
  <dcterms:created xsi:type="dcterms:W3CDTF">2014-03-28T00:30:09Z</dcterms:created>
  <dcterms:modified xsi:type="dcterms:W3CDTF">2014-06-16T01:37:03Z</dcterms:modified>
</cp:coreProperties>
</file>